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6"/>
  </p:notesMasterIdLst>
  <p:sldIdLst>
    <p:sldId id="256" r:id="rId3"/>
    <p:sldId id="257" r:id="rId4"/>
    <p:sldId id="261" r:id="rId5"/>
    <p:sldId id="259" r:id="rId6"/>
    <p:sldId id="258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60" r:id="rId16"/>
    <p:sldId id="262" r:id="rId17"/>
    <p:sldId id="263" r:id="rId18"/>
    <p:sldId id="264" r:id="rId19"/>
    <p:sldId id="265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 snapToGrid="0">
      <p:cViewPr varScale="1">
        <p:scale>
          <a:sx n="96" d="100"/>
          <a:sy n="96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0CA38-0603-435B-BB97-08D0B60A9BC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B2C51-3C6D-455F-AE6E-BA7BD16B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*The choice of which specific medication to prescribe should be made based on the patient’s individual clinical presentation, past response (favorable and unfavorable), side-effect profile, and preference.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2C51-3C6D-455F-AE6E-BA7BD16BD9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B2C51-3C6D-455F-AE6E-BA7BD16BD9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7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3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95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0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4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57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1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18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04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0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B51AD8-1CF5-45BF-A398-EAC3C14DDFC0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0F85C8C-B164-489E-BC7B-C716C015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6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3204" y="923758"/>
            <a:ext cx="9144000" cy="2387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8000" b="1" dirty="0" smtClean="0"/>
              <a:t>Antipsychotics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Presented by:</a:t>
            </a:r>
            <a:br>
              <a:rPr lang="en-US" dirty="0" smtClean="0"/>
            </a:br>
            <a:r>
              <a:rPr lang="en-US" dirty="0" smtClean="0"/>
              <a:t>Ghazi </a:t>
            </a:r>
            <a:r>
              <a:rPr lang="en-US" dirty="0" err="1" smtClean="0"/>
              <a:t>Majali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Supervised by:</a:t>
            </a:r>
            <a:br>
              <a:rPr lang="en-US" dirty="0" smtClean="0"/>
            </a:br>
            <a:r>
              <a:rPr lang="en-US" dirty="0" err="1" smtClean="0"/>
              <a:t>Dr-Amer</a:t>
            </a:r>
            <a:r>
              <a:rPr lang="en-US" dirty="0" smtClean="0"/>
              <a:t> </a:t>
            </a:r>
            <a:r>
              <a:rPr lang="en-US" dirty="0" err="1" smtClean="0"/>
              <a:t>Rawajfeh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Anti-HAM effects</a:t>
            </a:r>
            <a:r>
              <a:rPr lang="en-US" dirty="0"/>
              <a:t>: Caused by actions on Histaminic, Adrenergic, and Muscarinic receptors: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Antihistaminic—results in sedation, weight gain.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Anti-</a:t>
            </a:r>
            <a:r>
              <a:rPr lang="el-GR" dirty="0"/>
              <a:t>α1 </a:t>
            </a:r>
            <a:r>
              <a:rPr lang="en-US" dirty="0"/>
              <a:t>adrenergic—results in orthostatic hypotension, cardiac abnormalities, and sexual dysfunction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 err="1"/>
              <a:t>Antimuscarinic</a:t>
            </a:r>
            <a:r>
              <a:rPr lang="en-US" dirty="0"/>
              <a:t>—anticholinergic effects, resulting in dry mouth, tachycardia, urinary retention, blurry vision, constipation, and precipitation of narrow-angle glaucoma.</a:t>
            </a:r>
          </a:p>
        </p:txBody>
      </p:sp>
    </p:spTree>
    <p:extLst>
      <p:ext uri="{BB962C8B-B14F-4D97-AF65-F5344CB8AC3E}">
        <p14:creationId xmlns:p14="http://schemas.microsoft.com/office/powerpoint/2010/main" val="36384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Neuroleptic Malignant Syndrome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/>
              <a:t>Though rare, </a:t>
            </a:r>
            <a:r>
              <a:rPr lang="en-US" dirty="0" smtClean="0"/>
              <a:t>it is </a:t>
            </a:r>
            <a:r>
              <a:rPr lang="en-US" dirty="0"/>
              <a:t>a medical emergency and has up to a 20% mortality rate if left untreated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It </a:t>
            </a:r>
            <a:r>
              <a:rPr lang="en-US" dirty="0"/>
              <a:t>is characterized by: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FALTERED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ever </a:t>
            </a:r>
            <a:r>
              <a:rPr lang="en-US" dirty="0"/>
              <a:t>(most common presenting symptom</a:t>
            </a:r>
            <a:r>
              <a:rPr lang="en-US" dirty="0" smtClean="0"/>
              <a:t>),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utonomic instability (tachycardia, labile hypertension, diaphoresis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eukocytosis,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remor,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levated CPK,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igidity </a:t>
            </a:r>
            <a:r>
              <a:rPr lang="en-US" dirty="0"/>
              <a:t>(lead pipe rigidity is considered almost </a:t>
            </a:r>
            <a:r>
              <a:rPr lang="en-US" dirty="0" smtClean="0"/>
              <a:t>universal),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xcessive </a:t>
            </a:r>
            <a:r>
              <a:rPr lang="en-US" dirty="0"/>
              <a:t>sweating (</a:t>
            </a:r>
            <a:r>
              <a:rPr lang="en-US" dirty="0" smtClean="0"/>
              <a:t>diaphoresis),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elirium </a:t>
            </a:r>
            <a:r>
              <a:rPr lang="en-US" dirty="0"/>
              <a:t>(mental status </a:t>
            </a:r>
            <a:r>
              <a:rPr lang="en-US" dirty="0" smtClean="0"/>
              <a:t>changes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Treatment</a:t>
            </a:r>
            <a:r>
              <a:rPr lang="en-US" dirty="0" smtClean="0"/>
              <a:t> </a:t>
            </a:r>
            <a:r>
              <a:rPr lang="en-US" dirty="0"/>
              <a:t>involves discontinuation of current medications and administration of supportive medical care (hydration, cooling, etc</a:t>
            </a:r>
            <a:r>
              <a:rPr lang="en-US" dirty="0" smtClean="0"/>
              <a:t>.). </a:t>
            </a:r>
            <a:r>
              <a:rPr lang="en-US" dirty="0"/>
              <a:t>Sodium </a:t>
            </a:r>
            <a:r>
              <a:rPr lang="en-US" dirty="0" err="1"/>
              <a:t>dantrolene</a:t>
            </a:r>
            <a:r>
              <a:rPr lang="en-US" dirty="0"/>
              <a:t>, </a:t>
            </a:r>
            <a:r>
              <a:rPr lang="en-US" dirty="0" err="1"/>
              <a:t>bromocriptine</a:t>
            </a:r>
            <a:r>
              <a:rPr lang="en-US" dirty="0"/>
              <a:t>, and amantadine may be used but have their own side effects and unclear efficacy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-Note: This is not an allergic reaction.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11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Other </a:t>
            </a:r>
            <a:r>
              <a:rPr lang="en-US" b="1" dirty="0">
                <a:solidFill>
                  <a:srgbClr val="FF0000"/>
                </a:solidFill>
              </a:rPr>
              <a:t>side effects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■ </a:t>
            </a:r>
            <a:r>
              <a:rPr lang="en-US" dirty="0" smtClean="0"/>
              <a:t>Elevated </a:t>
            </a:r>
            <a:r>
              <a:rPr lang="en-US" dirty="0"/>
              <a:t>liver enzymes, jaundice.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Ophthalmologic problems (irreversible retinal pigmentation with high doses of </a:t>
            </a:r>
            <a:r>
              <a:rPr lang="en-US" dirty="0" err="1"/>
              <a:t>thioridazine</a:t>
            </a:r>
            <a:r>
              <a:rPr lang="en-US" dirty="0"/>
              <a:t>, deposits in lens and cornea with chlorpromazine).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Dermatologic problems, including rashes and photosensitivity (</a:t>
            </a:r>
            <a:r>
              <a:rPr lang="en-US" dirty="0" smtClean="0"/>
              <a:t>blue-gray </a:t>
            </a:r>
            <a:r>
              <a:rPr lang="en-US" dirty="0"/>
              <a:t>skin discoloration with chlorpromazine).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Seizures: All antipsychotics lower the seizure threshold, although </a:t>
            </a:r>
            <a:r>
              <a:rPr lang="en-US" dirty="0" smtClean="0"/>
              <a:t>low-potency </a:t>
            </a:r>
            <a:r>
              <a:rPr lang="en-US" dirty="0"/>
              <a:t>antipsychotics are more </a:t>
            </a:r>
            <a:r>
              <a:rPr lang="en-US" dirty="0" smtClean="0"/>
              <a:t>likely to do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■ </a:t>
            </a:r>
            <a:r>
              <a:rPr lang="en-US" b="1" dirty="0" smtClean="0">
                <a:solidFill>
                  <a:srgbClr val="FF0000"/>
                </a:solidFill>
              </a:rPr>
              <a:t>Metabolic syndrome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smtClean="0"/>
              <a:t>-This </a:t>
            </a:r>
            <a:r>
              <a:rPr lang="en-US" dirty="0"/>
              <a:t>must be monitored with baseline weight, waist </a:t>
            </a:r>
            <a:r>
              <a:rPr lang="en-US" dirty="0" smtClean="0"/>
              <a:t>circumference, </a:t>
            </a:r>
            <a:r>
              <a:rPr lang="en-US" dirty="0"/>
              <a:t>BP, HbA1c, and fasting lipids.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</a:t>
            </a:r>
            <a:r>
              <a:rPr lang="en-US" dirty="0" smtClean="0"/>
              <a:t>Weight </a:t>
            </a:r>
            <a:r>
              <a:rPr lang="en-US" dirty="0"/>
              <a:t>gain: Metformin can be used to reduce or prevent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-Hyperlipidemia.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-Hyperglycemia.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First-generation/Typical antipsychotics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potency group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affinity for dopamine receptors and therefore a higher dose is </a:t>
            </a:r>
            <a:r>
              <a:rPr lang="en-US" dirty="0" smtClean="0"/>
              <a:t>required.</a:t>
            </a:r>
          </a:p>
          <a:p>
            <a:r>
              <a:rPr lang="en-US" dirty="0"/>
              <a:t>Higher incidence of antiadrenergic, anticholinergic, and antihistaminic side effects compared to high-potency typical antipsychotics</a:t>
            </a:r>
            <a:r>
              <a:rPr lang="en-US" dirty="0" smtClean="0"/>
              <a:t>.</a:t>
            </a:r>
          </a:p>
          <a:p>
            <a:r>
              <a:rPr lang="en-US" dirty="0"/>
              <a:t>Lower incidence of EPS and (possibly) neuroleptic malignant syndrome</a:t>
            </a:r>
            <a:r>
              <a:rPr lang="en-US" dirty="0" smtClean="0"/>
              <a:t>.</a:t>
            </a:r>
          </a:p>
          <a:p>
            <a:r>
              <a:rPr lang="en-US" dirty="0"/>
              <a:t>More lethality in overdose due to </a:t>
            </a:r>
            <a:r>
              <a:rPr lang="en-US" dirty="0" err="1"/>
              <a:t>QTc</a:t>
            </a:r>
            <a:r>
              <a:rPr lang="en-US" dirty="0"/>
              <a:t> prolongation, and the potential for heart block and ventricular </a:t>
            </a:r>
            <a:r>
              <a:rPr lang="en-US" dirty="0" smtClean="0"/>
              <a:t>tachycardia.</a:t>
            </a:r>
          </a:p>
          <a:p>
            <a:r>
              <a:rPr lang="en-US" dirty="0"/>
              <a:t>Rare risk for </a:t>
            </a:r>
            <a:r>
              <a:rPr lang="en-US" dirty="0" err="1"/>
              <a:t>agranulocytosis</a:t>
            </a:r>
            <a:r>
              <a:rPr lang="en-US" dirty="0"/>
              <a:t>, and slightly higher seizure risk than </a:t>
            </a:r>
            <a:r>
              <a:rPr lang="en-US" dirty="0" smtClean="0"/>
              <a:t>high potency antipsychotics.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potency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Chlorpromazine: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■ </a:t>
            </a:r>
            <a:r>
              <a:rPr lang="en-US" dirty="0"/>
              <a:t>Commonly causes orthostatic hypotension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Can cause blue-gray skin discoloration as well as corneal and lens deposits.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Can lead to photosensitivity.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Also used to treat nausea and vomiting, as well as intractable hiccups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Thioridazine</a:t>
            </a:r>
            <a:r>
              <a:rPr lang="en-US" dirty="0" smtClean="0"/>
              <a:t>: Associated </a:t>
            </a:r>
            <a:r>
              <a:rPr lang="en-US" dirty="0"/>
              <a:t>with retinitis </a:t>
            </a:r>
            <a:r>
              <a:rPr lang="en-US" dirty="0" err="1" smtClean="0"/>
              <a:t>pigmentosa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Have </a:t>
            </a:r>
            <a:r>
              <a:rPr lang="en-US" dirty="0"/>
              <a:t>midrange properties. </a:t>
            </a:r>
          </a:p>
          <a:p>
            <a:r>
              <a:rPr lang="en-US" dirty="0" err="1" smtClean="0"/>
              <a:t>Loxapine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Higher risk of seizures. </a:t>
            </a:r>
            <a:br>
              <a:rPr lang="en-US" dirty="0"/>
            </a:br>
            <a:r>
              <a:rPr lang="en-US" dirty="0" smtClean="0"/>
              <a:t>■ </a:t>
            </a:r>
            <a:r>
              <a:rPr lang="en-US" dirty="0"/>
              <a:t>Metabolite is an antidepressant. </a:t>
            </a:r>
          </a:p>
          <a:p>
            <a:r>
              <a:rPr lang="en-US" dirty="0" err="1" smtClean="0"/>
              <a:t>Thiothixene</a:t>
            </a:r>
            <a:r>
              <a:rPr lang="en-US" dirty="0" smtClean="0"/>
              <a:t>: </a:t>
            </a:r>
            <a:r>
              <a:rPr lang="en-US" dirty="0"/>
              <a:t>Can cause ocular pigment changes. </a:t>
            </a:r>
          </a:p>
          <a:p>
            <a:r>
              <a:rPr lang="en-US" dirty="0" err="1" smtClean="0"/>
              <a:t>Molindone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Perphenazine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High-Potency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■ Greater </a:t>
            </a:r>
            <a:r>
              <a:rPr lang="en-US" dirty="0"/>
              <a:t>affinity for dopamine receptors; therefore, a relatively low dose is needed to achieve effect.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■ </a:t>
            </a:r>
            <a:r>
              <a:rPr lang="en-US" dirty="0" smtClean="0"/>
              <a:t>Less </a:t>
            </a:r>
            <a:r>
              <a:rPr lang="en-US" dirty="0"/>
              <a:t>sedation, orthostatic hypotension, and anticholinergic effects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■</a:t>
            </a:r>
            <a:r>
              <a:rPr lang="en-US" dirty="0" smtClean="0"/>
              <a:t> </a:t>
            </a:r>
            <a:r>
              <a:rPr lang="en-US" dirty="0"/>
              <a:t>Greater risk for extrapyramidal symptoms and (likely) </a:t>
            </a:r>
            <a:r>
              <a:rPr lang="en-US" dirty="0" smtClean="0"/>
              <a:t>tardive dyskinesia. </a:t>
            </a:r>
          </a:p>
          <a:p>
            <a:r>
              <a:rPr lang="en-US" dirty="0" smtClean="0"/>
              <a:t>Haloperidol: Can </a:t>
            </a:r>
            <a:r>
              <a:rPr lang="en-US" dirty="0"/>
              <a:t>be given PO/IM/IV</a:t>
            </a:r>
            <a:r>
              <a:rPr lang="en-US" dirty="0" smtClean="0"/>
              <a:t>. </a:t>
            </a:r>
            <a:r>
              <a:rPr lang="en-US" dirty="0" err="1"/>
              <a:t>Decanoate</a:t>
            </a:r>
            <a:r>
              <a:rPr lang="en-US" dirty="0"/>
              <a:t> </a:t>
            </a:r>
            <a:r>
              <a:rPr lang="en-US" dirty="0" smtClean="0"/>
              <a:t>(long acting form) available.</a:t>
            </a:r>
          </a:p>
          <a:p>
            <a:r>
              <a:rPr lang="en-US" dirty="0" err="1" smtClean="0"/>
              <a:t>Fluphenazine</a:t>
            </a:r>
            <a:r>
              <a:rPr lang="en-US" dirty="0" smtClean="0"/>
              <a:t>: </a:t>
            </a:r>
            <a:r>
              <a:rPr lang="en-US" dirty="0" err="1"/>
              <a:t>Decanoate</a:t>
            </a:r>
            <a:r>
              <a:rPr lang="en-US" dirty="0"/>
              <a:t> </a:t>
            </a:r>
            <a:r>
              <a:rPr lang="en-US" dirty="0" smtClean="0"/>
              <a:t>form </a:t>
            </a:r>
            <a:r>
              <a:rPr lang="en-US" dirty="0"/>
              <a:t>available. </a:t>
            </a:r>
            <a:endParaRPr lang="en-US" dirty="0" smtClean="0"/>
          </a:p>
          <a:p>
            <a:r>
              <a:rPr lang="en-US" dirty="0" err="1" smtClean="0"/>
              <a:t>Trifluoperazine</a:t>
            </a:r>
            <a:r>
              <a:rPr lang="en-US" dirty="0" smtClean="0"/>
              <a:t>: </a:t>
            </a:r>
            <a:r>
              <a:rPr lang="en-US" dirty="0"/>
              <a:t>Approved for nonpsychotic </a:t>
            </a:r>
            <a:r>
              <a:rPr lang="en-US" dirty="0" smtClean="0"/>
              <a:t>anxiety.</a:t>
            </a:r>
          </a:p>
          <a:p>
            <a:r>
              <a:rPr lang="en-US" dirty="0" err="1" smtClean="0"/>
              <a:t>Pimozide</a:t>
            </a:r>
            <a:r>
              <a:rPr lang="en-US" dirty="0" smtClean="0"/>
              <a:t>: </a:t>
            </a:r>
            <a:r>
              <a:rPr lang="en-US" dirty="0"/>
              <a:t>Associated with </a:t>
            </a:r>
            <a:r>
              <a:rPr lang="en-US" dirty="0" err="1"/>
              <a:t>QTc</a:t>
            </a:r>
            <a:r>
              <a:rPr lang="en-US" dirty="0"/>
              <a:t> prolongation and ventricular tachycardia.</a:t>
            </a:r>
          </a:p>
        </p:txBody>
      </p:sp>
    </p:spTree>
    <p:extLst>
      <p:ext uri="{BB962C8B-B14F-4D97-AF65-F5344CB8AC3E}">
        <p14:creationId xmlns:p14="http://schemas.microsoft.com/office/powerpoint/2010/main" val="6129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Second-generation/Atypical antipsychotics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-Atypical </a:t>
            </a:r>
            <a:r>
              <a:rPr lang="en-US" dirty="0"/>
              <a:t>antipsychotics are also used to treat acute mania, bipolar disorder, and as adjunctive medications in unipolar depression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-They </a:t>
            </a:r>
            <a:r>
              <a:rPr lang="en-US" dirty="0"/>
              <a:t>are also used in treating borderline personality disorder, PTSD, and certain psychiatric disorders in childhood (e.g., tic disorders).</a:t>
            </a:r>
          </a:p>
        </p:txBody>
      </p:sp>
    </p:spTree>
    <p:extLst>
      <p:ext uri="{BB962C8B-B14F-4D97-AF65-F5344CB8AC3E}">
        <p14:creationId xmlns:p14="http://schemas.microsoft.com/office/powerpoint/2010/main" val="19395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Antipsychotics are used to treat psychotic disorders as well as psychotic symptoms associated with other psychiatric and medical illnesses.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Antipsychotic </a:t>
            </a:r>
            <a:r>
              <a:rPr lang="en-US" dirty="0" smtClean="0"/>
              <a:t>drugs </a:t>
            </a:r>
            <a:r>
              <a:rPr lang="en-US" dirty="0"/>
              <a:t>are not curative and do not eliminate chronic thought disorders, but they often decrease the intensity of hallucinations and delusions and permit the person with schizophrenia to function in a supportive environment.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use of antipsychotic medications involves a difficult trade-off between the benefit of alleviating psychotic symptoms and the risk of a wide variety of troubling adverse effects.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Second-generation/Atypical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284" y="2657288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Clozapine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/>
              <a:t>Less likely to cause tardive dyskinesia. 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/>
              <a:t>Only antipsychotic shown to be more efficacious than the others; used in treatment refractory schizophrenia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/>
              <a:t>More anticholinergic side effects than other atypical or </a:t>
            </a:r>
            <a:r>
              <a:rPr lang="en-US" dirty="0" smtClean="0"/>
              <a:t>high potency </a:t>
            </a:r>
            <a:r>
              <a:rPr lang="en-US" dirty="0"/>
              <a:t>typical antipsychotics. Associated with tachycardia and </a:t>
            </a:r>
            <a:r>
              <a:rPr lang="en-US" dirty="0" err="1"/>
              <a:t>hypersalivation</a:t>
            </a:r>
            <a:r>
              <a:rPr lang="en-US" dirty="0"/>
              <a:t>. 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■ </a:t>
            </a:r>
            <a:r>
              <a:rPr lang="en-US" dirty="0"/>
              <a:t>Risk of severe side </a:t>
            </a:r>
            <a:r>
              <a:rPr lang="en-US" dirty="0" smtClean="0"/>
              <a:t>effects:</a:t>
            </a:r>
            <a:br>
              <a:rPr lang="en-US" dirty="0" smtClean="0"/>
            </a:br>
            <a:r>
              <a:rPr lang="en-US" dirty="0" smtClean="0"/>
              <a:t>-One </a:t>
            </a:r>
            <a:r>
              <a:rPr lang="en-US" dirty="0"/>
              <a:t>percent incidence of </a:t>
            </a:r>
            <a:r>
              <a:rPr lang="en-US" dirty="0" err="1"/>
              <a:t>agranulocytosis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clozapine must be stopped if the absolute neutrophil count drops below 1500 per microliter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-Four </a:t>
            </a:r>
            <a:r>
              <a:rPr lang="en-US" dirty="0"/>
              <a:t>percent incidence of </a:t>
            </a:r>
            <a:r>
              <a:rPr lang="en-US" dirty="0" smtClean="0"/>
              <a:t>seizures.</a:t>
            </a:r>
            <a:br>
              <a:rPr lang="en-US" dirty="0" smtClean="0"/>
            </a:br>
            <a:r>
              <a:rPr lang="en-US" dirty="0" smtClean="0"/>
              <a:t>-Small </a:t>
            </a:r>
            <a:r>
              <a:rPr lang="en-US" dirty="0"/>
              <a:t>risk of myocarditis.</a:t>
            </a:r>
          </a:p>
        </p:txBody>
      </p:sp>
    </p:spTree>
    <p:extLst>
      <p:ext uri="{BB962C8B-B14F-4D97-AF65-F5344CB8AC3E}">
        <p14:creationId xmlns:p14="http://schemas.microsoft.com/office/powerpoint/2010/main" val="29192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4794"/>
            <a:ext cx="8825659" cy="706964"/>
          </a:xfrm>
        </p:spPr>
        <p:txBody>
          <a:bodyPr/>
          <a:lstStyle/>
          <a:p>
            <a:r>
              <a:rPr lang="en-US" dirty="0"/>
              <a:t>Second-generation/Atypical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Risperidone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Can cause increased prolactin.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Associated with orthostatic hypotension and reflex tachycardia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■ There is a long-acting </a:t>
            </a:r>
            <a:r>
              <a:rPr lang="en-US" dirty="0"/>
              <a:t>injectable </a:t>
            </a:r>
            <a:r>
              <a:rPr lang="en-US" dirty="0" smtClean="0"/>
              <a:t>form.</a:t>
            </a:r>
          </a:p>
          <a:p>
            <a:r>
              <a:rPr lang="en-US" dirty="0" err="1" smtClean="0"/>
              <a:t>Quetiapine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■ Much </a:t>
            </a:r>
            <a:r>
              <a:rPr lang="en-US" dirty="0"/>
              <a:t>less likely to cause EPS; common side effects include sedation and orthostatic </a:t>
            </a:r>
            <a:r>
              <a:rPr lang="en-US" dirty="0" smtClean="0"/>
              <a:t>hypotension.</a:t>
            </a:r>
          </a:p>
          <a:p>
            <a:r>
              <a:rPr lang="en-US" dirty="0" smtClean="0"/>
              <a:t>Olanzapine: </a:t>
            </a:r>
            <a:br>
              <a:rPr lang="en-US" dirty="0" smtClean="0"/>
            </a:br>
            <a:r>
              <a:rPr lang="en-US" dirty="0"/>
              <a:t>■ </a:t>
            </a:r>
            <a:r>
              <a:rPr lang="en-US" dirty="0" smtClean="0"/>
              <a:t>Common </a:t>
            </a:r>
            <a:r>
              <a:rPr lang="en-US" dirty="0"/>
              <a:t>side effects include weight gain, sedation, and dyslipidemia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Second-generation/Atypical 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Ziprasidone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/>
              <a:t>■ </a:t>
            </a:r>
            <a:r>
              <a:rPr lang="en-US" dirty="0" smtClean="0"/>
              <a:t>Less </a:t>
            </a:r>
            <a:r>
              <a:rPr lang="en-US" dirty="0"/>
              <a:t>likely to cause significant weight gain, associated with </a:t>
            </a:r>
            <a:r>
              <a:rPr lang="en-US" dirty="0" err="1"/>
              <a:t>QTc</a:t>
            </a:r>
            <a:r>
              <a:rPr lang="en-US" dirty="0"/>
              <a:t> prolongation, and must be taken with </a:t>
            </a:r>
            <a:r>
              <a:rPr lang="en-US" dirty="0" smtClean="0"/>
              <a:t>food.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Aripiprazole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Unique mechanism of partial D2 </a:t>
            </a:r>
            <a:r>
              <a:rPr lang="en-US" dirty="0" err="1"/>
              <a:t>agonism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Can be more activating (</a:t>
            </a:r>
            <a:r>
              <a:rPr lang="en-US" dirty="0" err="1"/>
              <a:t>akathisia</a:t>
            </a:r>
            <a:r>
              <a:rPr lang="en-US" dirty="0"/>
              <a:t>) and less sedating.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Less potential for weight gain.</a:t>
            </a:r>
          </a:p>
        </p:txBody>
      </p:sp>
    </p:spTree>
    <p:extLst>
      <p:ext uri="{BB962C8B-B14F-4D97-AF65-F5344CB8AC3E}">
        <p14:creationId xmlns:p14="http://schemas.microsoft.com/office/powerpoint/2010/main" val="34461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Newer </a:t>
            </a:r>
            <a:r>
              <a:rPr lang="en-US" dirty="0"/>
              <a:t>(more expensive) antipsychotics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Paliperidone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dirty="0"/>
              <a:t>Metabolite of </a:t>
            </a:r>
            <a:r>
              <a:rPr lang="en-US" dirty="0" err="1"/>
              <a:t>risperidone</a:t>
            </a:r>
            <a:r>
              <a:rPr lang="en-US" dirty="0"/>
              <a:t>. </a:t>
            </a:r>
          </a:p>
          <a:p>
            <a:r>
              <a:rPr lang="en-US" dirty="0" err="1" smtClean="0"/>
              <a:t>Asenapine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Iloperidone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Lurasidone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antipsychotics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antipsychotic drugs are divided into first- and second-generation agents.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first-generation drugs are further classified as “low potency” or “high potency.”</a:t>
            </a:r>
          </a:p>
        </p:txBody>
      </p:sp>
    </p:spTree>
    <p:extLst>
      <p:ext uri="{BB962C8B-B14F-4D97-AF65-F5344CB8AC3E}">
        <p14:creationId xmlns:p14="http://schemas.microsoft.com/office/powerpoint/2010/main" val="23732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antipsychotics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typical and atypical antipsychotics have similar efficacies in treating the presence of positive psychotic symptoms, such as hallucinations and delusions. </a:t>
            </a:r>
          </a:p>
          <a:p>
            <a:r>
              <a:rPr lang="en-US" dirty="0" smtClean="0"/>
              <a:t>Atypical antipsychotics </a:t>
            </a:r>
            <a:r>
              <a:rPr lang="en-US" dirty="0"/>
              <a:t>may be more effective in treating negative symptoms of schizophrenia than typical antipsychotics. </a:t>
            </a:r>
            <a:endParaRPr lang="en-US" dirty="0" smtClean="0"/>
          </a:p>
          <a:p>
            <a:r>
              <a:rPr lang="en-US" dirty="0" smtClean="0"/>
              <a:t>In terms of side effects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smtClean="0"/>
              <a:t>First-generation </a:t>
            </a:r>
            <a:r>
              <a:rPr lang="en-US" dirty="0"/>
              <a:t>antipsychotics are more likely to be associated with movement disorders known as extrapyramidal symptoms (EPS</a:t>
            </a:r>
            <a:r>
              <a:rPr lang="en-US" dirty="0" smtClean="0"/>
              <a:t>).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-However</a:t>
            </a:r>
            <a:r>
              <a:rPr lang="en-US" dirty="0"/>
              <a:t>, the risk of metabolic syndrome/weight gain and other side </a:t>
            </a:r>
            <a:r>
              <a:rPr lang="en-US" dirty="0" smtClean="0"/>
              <a:t>effects is higher in second-generation antipsychotics.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Typical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first-generation</a:t>
            </a:r>
            <a:r>
              <a:rPr lang="en-US" dirty="0"/>
              <a:t> antipsychotics, sometimes referred to as </a:t>
            </a:r>
            <a:r>
              <a:rPr lang="en-US" dirty="0" smtClean="0">
                <a:solidFill>
                  <a:srgbClr val="FF0000"/>
                </a:solidFill>
              </a:rPr>
              <a:t>neuroleptics</a:t>
            </a:r>
            <a:r>
              <a:rPr lang="en-US" dirty="0" smtClean="0"/>
              <a:t>, treat </a:t>
            </a:r>
            <a:r>
              <a:rPr lang="en-US" dirty="0"/>
              <a:t>psychosis by blocking dopamine (</a:t>
            </a:r>
            <a:r>
              <a:rPr lang="en-US" dirty="0" smtClean="0"/>
              <a:t>D2) receptors</a:t>
            </a:r>
            <a:r>
              <a:rPr lang="en-US" dirty="0"/>
              <a:t> </a:t>
            </a:r>
            <a:r>
              <a:rPr lang="en-US" dirty="0" smtClean="0"/>
              <a:t>and are further classified </a:t>
            </a:r>
            <a:r>
              <a:rPr lang="en-US" dirty="0"/>
              <a:t>according to </a:t>
            </a:r>
            <a:r>
              <a:rPr lang="en-US" dirty="0" smtClean="0"/>
              <a:t>potency.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Atypical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second-generation</a:t>
            </a:r>
            <a:r>
              <a:rPr lang="en-US" dirty="0"/>
              <a:t> antipsychotics block both dopamine (D2) and serotonin (</a:t>
            </a:r>
            <a:r>
              <a:rPr lang="en-US" dirty="0" smtClean="0"/>
              <a:t>5-HT) receptors, particularly </a:t>
            </a:r>
            <a:r>
              <a:rPr lang="en-US" dirty="0"/>
              <a:t>5-HT2A </a:t>
            </a:r>
            <a:r>
              <a:rPr lang="en-US" dirty="0" smtClean="0"/>
              <a:t>receptors</a:t>
            </a:r>
          </a:p>
          <a:p>
            <a:r>
              <a:rPr lang="en-US" dirty="0" smtClean="0"/>
              <a:t>The antipsychotic effect of these drugs is achieved by blocking dopamine receptors in the mesolimbic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97" y="4537480"/>
            <a:ext cx="6664503" cy="23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of antipsychotics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Side effects happen due to blockade of dopamine receptors outside the mesolimbic system (e.g. </a:t>
            </a:r>
            <a:r>
              <a:rPr lang="en-US" dirty="0" err="1"/>
              <a:t>nigrostriatal</a:t>
            </a:r>
            <a:r>
              <a:rPr lang="en-US" dirty="0"/>
              <a:t> pathway and </a:t>
            </a:r>
            <a:r>
              <a:rPr lang="en-US" dirty="0" err="1"/>
              <a:t>tuberoinfundibular</a:t>
            </a:r>
            <a:r>
              <a:rPr lang="en-US" dirty="0"/>
              <a:t> area</a:t>
            </a:r>
            <a:r>
              <a:rPr lang="en-US" dirty="0" smtClean="0"/>
              <a:t>.) and blockade of other receptors (e.g. cholinergic, adrenergic and histamine receptors.).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Extrapyramidal </a:t>
            </a:r>
            <a:r>
              <a:rPr lang="en-US" b="1" dirty="0">
                <a:solidFill>
                  <a:srgbClr val="FF0000"/>
                </a:solidFill>
              </a:rPr>
              <a:t>effects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■ </a:t>
            </a:r>
            <a:r>
              <a:rPr lang="en-US" b="1" dirty="0" smtClean="0"/>
              <a:t>Parkinsonism</a:t>
            </a:r>
            <a:r>
              <a:rPr lang="en-US" dirty="0" smtClean="0"/>
              <a:t>—</a:t>
            </a:r>
            <a:r>
              <a:rPr lang="en-US" dirty="0" err="1" smtClean="0"/>
              <a:t>bradykinesia</a:t>
            </a:r>
            <a:r>
              <a:rPr lang="en-US" dirty="0"/>
              <a:t>, masklike face, cogwheel rigidity, </a:t>
            </a:r>
            <a:r>
              <a:rPr lang="en-US" dirty="0" err="1"/>
              <a:t>pillrolling</a:t>
            </a:r>
            <a:r>
              <a:rPr lang="en-US" dirty="0"/>
              <a:t> tremor.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b="1" dirty="0" err="1"/>
              <a:t>Akathisia</a:t>
            </a:r>
            <a:r>
              <a:rPr lang="en-US" dirty="0"/>
              <a:t>—subjective anxiety and restlessness, objective </a:t>
            </a:r>
            <a:r>
              <a:rPr lang="en-US" dirty="0" smtClean="0"/>
              <a:t>fidgetiness</a:t>
            </a:r>
            <a:r>
              <a:rPr lang="en-US" dirty="0"/>
              <a:t>. Patients may report a sensation of inability to sit still. Best treated with </a:t>
            </a:r>
            <a:r>
              <a:rPr lang="el-GR" dirty="0"/>
              <a:t>β-</a:t>
            </a:r>
            <a:r>
              <a:rPr lang="en-US" dirty="0"/>
              <a:t>blockers or benzodiazepines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■ </a:t>
            </a:r>
            <a:r>
              <a:rPr lang="en-US" b="1" dirty="0"/>
              <a:t>Dystonia</a:t>
            </a:r>
            <a:r>
              <a:rPr lang="en-US" dirty="0"/>
              <a:t>—sustained painful contraction of muscles of neck (torticollis), tongue, eyes (oculogyric crisis). It can be life threatening if it involves the airway or diaphragm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■ </a:t>
            </a:r>
            <a:r>
              <a:rPr lang="en-US" b="1" dirty="0" smtClean="0"/>
              <a:t>Tardive </a:t>
            </a:r>
            <a:r>
              <a:rPr lang="en-US" b="1" dirty="0"/>
              <a:t>Dyskinesia (TD): </a:t>
            </a:r>
            <a:r>
              <a:rPr lang="en-US" dirty="0" err="1"/>
              <a:t>Choreoathetoid</a:t>
            </a:r>
            <a:r>
              <a:rPr lang="en-US" dirty="0"/>
              <a:t> movements (involuntary, irregular twisting contractions) of mouth and tongue (or other body parts) that may occur in patients who have used neuroleptics for more than 6 months.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-Older </a:t>
            </a:r>
            <a:r>
              <a:rPr lang="en-US" dirty="0"/>
              <a:t>age is a risk factor.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-Women </a:t>
            </a:r>
            <a:r>
              <a:rPr lang="en-US" dirty="0"/>
              <a:t>and patients with affective disorders may be at an increased </a:t>
            </a:r>
            <a:r>
              <a:rPr lang="en-US" dirty="0" smtClean="0"/>
              <a:t>risk.</a:t>
            </a:r>
            <a:br>
              <a:rPr lang="en-US" dirty="0" smtClean="0"/>
            </a:br>
            <a:r>
              <a:rPr lang="en-US" dirty="0" smtClean="0"/>
              <a:t>-Although </a:t>
            </a:r>
            <a:r>
              <a:rPr lang="en-US" dirty="0"/>
              <a:t>50% of cases will remit (without further antipsychotic use), most cases are permanent. Treatment involves discontinuation of current antipsychotic if clinically possible and changing to a medication with less potential to cause TD.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8" y="0"/>
            <a:ext cx="12079849" cy="6788876"/>
          </a:xfrm>
        </p:spPr>
      </p:pic>
    </p:spTree>
    <p:extLst>
      <p:ext uri="{BB962C8B-B14F-4D97-AF65-F5344CB8AC3E}">
        <p14:creationId xmlns:p14="http://schemas.microsoft.com/office/powerpoint/2010/main" val="778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Hyperprolactinemia</a:t>
            </a:r>
            <a:r>
              <a:rPr lang="en-US" dirty="0" smtClean="0"/>
              <a:t> —</a:t>
            </a:r>
            <a:r>
              <a:rPr lang="en-US" dirty="0"/>
              <a:t>Leads to decreased libido, </a:t>
            </a:r>
            <a:r>
              <a:rPr lang="en-US" dirty="0" err="1"/>
              <a:t>galactorrhea</a:t>
            </a:r>
            <a:r>
              <a:rPr lang="en-US" dirty="0"/>
              <a:t>, </a:t>
            </a:r>
            <a:r>
              <a:rPr lang="en-US" dirty="0" err="1" smtClean="0"/>
              <a:t>gynecomastia</a:t>
            </a:r>
            <a:r>
              <a:rPr lang="en-US" dirty="0"/>
              <a:t>, </a:t>
            </a:r>
            <a:r>
              <a:rPr lang="en-US" dirty="0" smtClean="0"/>
              <a:t>impotence and amenorrhea.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Hyperprolactinemia</a:t>
            </a:r>
            <a:r>
              <a:rPr lang="en-US" dirty="0" smtClean="0"/>
              <a:t> occurs due to dopamine blockade in the </a:t>
            </a:r>
            <a:r>
              <a:rPr lang="en-US" dirty="0" err="1" smtClean="0"/>
              <a:t>tuberoinfundibular</a:t>
            </a:r>
            <a:r>
              <a:rPr lang="en-US" dirty="0" smtClean="0"/>
              <a:t> pathway.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1244</TotalTime>
  <Words>609</Words>
  <Application>Microsoft Office PowerPoint</Application>
  <PresentationFormat>Widescreen</PresentationFormat>
  <Paragraphs>87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Wingdings 3</vt:lpstr>
      <vt:lpstr>Office Theme</vt:lpstr>
      <vt:lpstr>Ion Boardroom</vt:lpstr>
      <vt:lpstr>Antipsychotics</vt:lpstr>
      <vt:lpstr>Introduction</vt:lpstr>
      <vt:lpstr>Classification of antipsychotics</vt:lpstr>
      <vt:lpstr>Classification of antipsychotics cont.</vt:lpstr>
      <vt:lpstr>Mechanism Of Action</vt:lpstr>
      <vt:lpstr>Side effects of antipsychotics</vt:lpstr>
      <vt:lpstr>EPS cont.</vt:lpstr>
      <vt:lpstr>PowerPoint Presentation</vt:lpstr>
      <vt:lpstr>Side effects cont.</vt:lpstr>
      <vt:lpstr>Side effects cont.</vt:lpstr>
      <vt:lpstr>Side effects cont.</vt:lpstr>
      <vt:lpstr>Side effects cont.</vt:lpstr>
      <vt:lpstr>Side effects cont.</vt:lpstr>
      <vt:lpstr>First-generation/Typical antipsychotics</vt:lpstr>
      <vt:lpstr>Low potency group</vt:lpstr>
      <vt:lpstr>Low potency group</vt:lpstr>
      <vt:lpstr>Midpotency</vt:lpstr>
      <vt:lpstr>High-Potency </vt:lpstr>
      <vt:lpstr>Second-generation/Atypical antipsychotics</vt:lpstr>
      <vt:lpstr>Second-generation/Atypical antipsychotics</vt:lpstr>
      <vt:lpstr>Second-generation/Atypical antipsychotics</vt:lpstr>
      <vt:lpstr>Second-generation/Atypical antipsychotics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Antipsychotics</dc:title>
  <dc:creator>Windows User</dc:creator>
  <cp:lastModifiedBy>Windows User</cp:lastModifiedBy>
  <cp:revision>29</cp:revision>
  <dcterms:created xsi:type="dcterms:W3CDTF">2020-09-18T21:56:48Z</dcterms:created>
  <dcterms:modified xsi:type="dcterms:W3CDTF">2020-09-25T20:37:17Z</dcterms:modified>
</cp:coreProperties>
</file>