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" Type="http://schemas.openxmlformats.org/officeDocument/2006/relationships/slideMaster" Target="slideMasters/slideMaster1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theme" Target="theme/theme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viewProps" Target="viewProp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4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6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0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8718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5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8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1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4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6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1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2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3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8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8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4.jpe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9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Endocrine module</a:t>
            </a:r>
            <a:br>
              <a:rPr lang="en-US" dirty="0"/>
            </a:br>
            <a:r>
              <a:rPr lang="en-US" dirty="0"/>
              <a:t>pathology 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Dr.Eman Kreishan, M.D.</a:t>
            </a:r>
          </a:p>
          <a:p>
            <a:pPr algn="r"/>
            <a:r>
              <a:rPr lang="en-US" dirty="0"/>
              <a:t>19-5-2024</a:t>
            </a:r>
          </a:p>
        </p:txBody>
      </p:sp>
    </p:spTree>
    <p:extLst>
      <p:ext uri="{BB962C8B-B14F-4D97-AF65-F5344CB8AC3E}">
        <p14:creationId xmlns:p14="http://schemas.microsoft.com/office/powerpoint/2010/main" val="194458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3681" y="938456"/>
            <a:ext cx="5350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DIFFUSE &amp; MULTINODULAR GOITRE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019" t="15579" r="26925" b="18841"/>
          <a:stretch/>
        </p:blipFill>
        <p:spPr>
          <a:xfrm>
            <a:off x="7597836" y="2301262"/>
            <a:ext cx="3878547" cy="3039035"/>
          </a:xfrm>
          <a:prstGeom prst="rect">
            <a:avLst/>
          </a:prstGeom>
        </p:spPr>
      </p:pic>
      <p:pic>
        <p:nvPicPr>
          <p:cNvPr id="4" name="عنصر نائب للمحتوى 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2776" y="2209053"/>
            <a:ext cx="3509141" cy="322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1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Follicular</a:t>
            </a:r>
            <a:r>
              <a:rPr lang="en-US" spc="-75" dirty="0"/>
              <a:t> </a:t>
            </a:r>
            <a:r>
              <a:rPr lang="en-US" dirty="0"/>
              <a:t>adenoma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231" t="16518" r="25570" b="19732"/>
          <a:stretch/>
        </p:blipFill>
        <p:spPr>
          <a:xfrm>
            <a:off x="1010273" y="2083677"/>
            <a:ext cx="4766779" cy="340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107" t="9018" r="18040" b="5446"/>
          <a:stretch/>
        </p:blipFill>
        <p:spPr>
          <a:xfrm>
            <a:off x="6305885" y="2064688"/>
            <a:ext cx="4544238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Papillary Carcinoma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210" t="15837" r="23953" b="25053"/>
          <a:stretch/>
        </p:blipFill>
        <p:spPr>
          <a:xfrm>
            <a:off x="1728734" y="2570816"/>
            <a:ext cx="4367359" cy="2971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113" t="14989" r="25621" b="19121"/>
          <a:stretch/>
        </p:blipFill>
        <p:spPr>
          <a:xfrm>
            <a:off x="6915643" y="2570816"/>
            <a:ext cx="4032655" cy="29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5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615" t="16382" r="26148" b="23958"/>
          <a:stretch/>
        </p:blipFill>
        <p:spPr>
          <a:xfrm>
            <a:off x="3750365" y="-8133"/>
            <a:ext cx="4097817" cy="2849475"/>
          </a:xfrm>
          <a:prstGeom prst="rect">
            <a:avLst/>
          </a:prstGeom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82" y="3080421"/>
            <a:ext cx="4070095" cy="30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092" t="16193" r="12519" b="19224"/>
          <a:stretch/>
        </p:blipFill>
        <p:spPr>
          <a:xfrm>
            <a:off x="102974" y="3467992"/>
            <a:ext cx="5533195" cy="26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5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470" t="16050" r="25264" b="20179"/>
          <a:stretch/>
        </p:blipFill>
        <p:spPr>
          <a:xfrm>
            <a:off x="0" y="1633162"/>
            <a:ext cx="5801514" cy="4138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470" t="15413" r="25264" b="17849"/>
          <a:stretch/>
        </p:blipFill>
        <p:spPr>
          <a:xfrm>
            <a:off x="6199322" y="1633162"/>
            <a:ext cx="5747657" cy="42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9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Follicular Carcinoma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33" t="16518" r="50569" b="19553"/>
          <a:stretch/>
        </p:blipFill>
        <p:spPr>
          <a:xfrm>
            <a:off x="1181336" y="2071794"/>
            <a:ext cx="2892073" cy="4208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283" t="55982" r="37115" b="21161"/>
          <a:stretch/>
        </p:blipFill>
        <p:spPr>
          <a:xfrm>
            <a:off x="6450990" y="3816280"/>
            <a:ext cx="4667584" cy="23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633" t="15089" r="25470" b="19130"/>
          <a:stretch/>
        </p:blipFill>
        <p:spPr>
          <a:xfrm>
            <a:off x="4142061" y="3557500"/>
            <a:ext cx="3461658" cy="2565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332" t="15804" r="25570" b="19732"/>
          <a:stretch/>
        </p:blipFill>
        <p:spPr>
          <a:xfrm>
            <a:off x="189411" y="3609486"/>
            <a:ext cx="3474720" cy="251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463" t="42946" r="20951" b="30983"/>
          <a:stretch/>
        </p:blipFill>
        <p:spPr>
          <a:xfrm>
            <a:off x="8081649" y="3561372"/>
            <a:ext cx="3709852" cy="25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8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Anaplastic Carcinoma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99" t="9553" r="31292" b="7411"/>
          <a:stretch/>
        </p:blipFill>
        <p:spPr>
          <a:xfrm>
            <a:off x="531979" y="2649272"/>
            <a:ext cx="2860577" cy="2533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111" t="16161" r="20148" b="14375"/>
          <a:stretch/>
        </p:blipFill>
        <p:spPr>
          <a:xfrm>
            <a:off x="4203705" y="2688433"/>
            <a:ext cx="3879610" cy="2494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312" t="15804" r="20249" b="14196"/>
          <a:stretch/>
        </p:blipFill>
        <p:spPr>
          <a:xfrm>
            <a:off x="8327359" y="2679930"/>
            <a:ext cx="3864641" cy="25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8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Medullary Carcinoma.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010" t="16517" r="20049" b="15447"/>
          <a:stretch/>
        </p:blipFill>
        <p:spPr>
          <a:xfrm>
            <a:off x="6556725" y="2605129"/>
            <a:ext cx="4442579" cy="2788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33" t="15982" r="25570" b="14911"/>
          <a:stretch/>
        </p:blipFill>
        <p:spPr>
          <a:xfrm>
            <a:off x="1720806" y="2605129"/>
            <a:ext cx="3573899" cy="27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729" t="15804" r="25268" b="12946"/>
          <a:stretch/>
        </p:blipFill>
        <p:spPr>
          <a:xfrm>
            <a:off x="261257" y="1994939"/>
            <a:ext cx="3513909" cy="2759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235" t="16518" r="25771" b="17946"/>
          <a:stretch/>
        </p:blipFill>
        <p:spPr>
          <a:xfrm>
            <a:off x="4127863" y="1994938"/>
            <a:ext cx="3722914" cy="279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35" t="15446" r="25972" b="16875"/>
          <a:stretch/>
        </p:blipFill>
        <p:spPr>
          <a:xfrm>
            <a:off x="8386354" y="1994938"/>
            <a:ext cx="3518263" cy="27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" y="151664"/>
            <a:ext cx="2857337" cy="31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4"/>
          <a:stretch/>
        </p:blipFill>
        <p:spPr bwMode="auto">
          <a:xfrm>
            <a:off x="6565944" y="438095"/>
            <a:ext cx="5289454" cy="26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4" t="29417" r="8859" b="12332"/>
          <a:stretch/>
        </p:blipFill>
        <p:spPr bwMode="auto">
          <a:xfrm>
            <a:off x="1039787" y="3472069"/>
            <a:ext cx="2756453" cy="32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76" y="3705483"/>
            <a:ext cx="18859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61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mellitus.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14" t="29374" r="21052" b="31519"/>
          <a:stretch/>
        </p:blipFill>
        <p:spPr>
          <a:xfrm>
            <a:off x="2470206" y="3029826"/>
            <a:ext cx="7680959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31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Diabetic macrovascular disease</a:t>
            </a:r>
          </a:p>
        </p:txBody>
      </p:sp>
      <p:pic>
        <p:nvPicPr>
          <p:cNvPr id="4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93" y="3209887"/>
            <a:ext cx="3679936" cy="27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134" t="45089" r="21655" b="19554"/>
          <a:stretch/>
        </p:blipFill>
        <p:spPr>
          <a:xfrm>
            <a:off x="6805749" y="3251226"/>
            <a:ext cx="3862251" cy="272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Diabetic nephropathy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918" t="30268" r="20550" b="35804"/>
          <a:stretch/>
        </p:blipFill>
        <p:spPr>
          <a:xfrm>
            <a:off x="2288177" y="3228714"/>
            <a:ext cx="7615645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0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diabetic retinopathy.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13" t="28840" r="52075" b="24017"/>
          <a:stretch/>
        </p:blipFill>
        <p:spPr>
          <a:xfrm>
            <a:off x="3292902" y="2114882"/>
            <a:ext cx="4857183" cy="45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2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Cushing syndrome</a:t>
            </a:r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43" b="-2277"/>
          <a:stretch/>
        </p:blipFill>
        <p:spPr bwMode="auto">
          <a:xfrm>
            <a:off x="507268" y="2498953"/>
            <a:ext cx="2981520" cy="38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8263"/>
          <a:stretch/>
        </p:blipFill>
        <p:spPr bwMode="auto">
          <a:xfrm>
            <a:off x="3799109" y="2358276"/>
            <a:ext cx="3459822" cy="40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08" y="3233513"/>
            <a:ext cx="4315785" cy="24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12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24" y="116253"/>
            <a:ext cx="6297635" cy="637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81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/>
              <a:t>ADRENALCORTICAL</a:t>
            </a:r>
            <a:r>
              <a:rPr lang="en-US" altLang="ar-SA" sz="4000" b="1" dirty="0"/>
              <a:t> TUMORS</a:t>
            </a:r>
            <a:endParaRPr lang="en-US" dirty="0"/>
          </a:p>
        </p:txBody>
      </p:sp>
      <p:pic>
        <p:nvPicPr>
          <p:cNvPr id="3" name="Picture 2" descr="https://path.upmc.edu/cases/case65/images/gro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38" y="2390791"/>
            <a:ext cx="5640412" cy="42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264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154" t="16667" r="18608" b="18636"/>
          <a:stretch/>
        </p:blipFill>
        <p:spPr>
          <a:xfrm>
            <a:off x="0" y="2604748"/>
            <a:ext cx="4433715" cy="2551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82" t="16667" r="26534" b="18485"/>
          <a:stretch/>
        </p:blipFill>
        <p:spPr>
          <a:xfrm>
            <a:off x="4433715" y="2604748"/>
            <a:ext cx="3869030" cy="294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823" t="16667" r="26534" b="19242"/>
          <a:stretch/>
        </p:blipFill>
        <p:spPr>
          <a:xfrm>
            <a:off x="8302745" y="2465139"/>
            <a:ext cx="4071444" cy="30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/>
              <a:t>pheochromocytoma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15" t="16818" r="22699" b="18637"/>
          <a:stretch/>
        </p:blipFill>
        <p:spPr>
          <a:xfrm>
            <a:off x="218812" y="2851197"/>
            <a:ext cx="5457559" cy="3610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187" t="16970" r="27472" b="23636"/>
          <a:stretch/>
        </p:blipFill>
        <p:spPr>
          <a:xfrm>
            <a:off x="6882545" y="2851197"/>
            <a:ext cx="4806497" cy="35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6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 morphology of pituitary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24448" y="1821622"/>
            <a:ext cx="8825659" cy="3416300"/>
          </a:xfrm>
        </p:spPr>
        <p:txBody>
          <a:bodyPr/>
          <a:lstStyle/>
          <a:p>
            <a:r>
              <a:rPr lang="en-US" dirty="0"/>
              <a:t>Ranging from Well circumscribed tumor to invasive lesion in up to 30%.</a:t>
            </a:r>
          </a:p>
          <a:p>
            <a:r>
              <a:rPr lang="en-US" altLang="ar-SA" dirty="0">
                <a:latin typeface="Tahoma" pitchFamily="34" charset="0"/>
                <a:cs typeface="Tahoma" pitchFamily="34" charset="0"/>
              </a:rPr>
              <a:t>Hemorrhage &amp; necrosis seen in large tumors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CNS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93" y="3529772"/>
            <a:ext cx="4412974" cy="330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46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2281" y="792681"/>
            <a:ext cx="384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HASHIMOTO’s THYROIDITIS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359" t="15453" r="42621" b="59732"/>
          <a:stretch/>
        </p:blipFill>
        <p:spPr>
          <a:xfrm>
            <a:off x="458526" y="1895061"/>
            <a:ext cx="3269055" cy="2857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30" t="16339" r="25068" b="18482"/>
          <a:stretch/>
        </p:blipFill>
        <p:spPr>
          <a:xfrm>
            <a:off x="4197014" y="2012968"/>
            <a:ext cx="3806093" cy="2740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099" t="14554" r="32899" b="19910"/>
          <a:stretch/>
        </p:blipFill>
        <p:spPr>
          <a:xfrm>
            <a:off x="8399181" y="2012967"/>
            <a:ext cx="3792819" cy="27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4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Histologic features of pituitary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2035" y="2214694"/>
            <a:ext cx="11767930" cy="3459480"/>
          </a:xfrm>
        </p:spPr>
        <p:txBody>
          <a:bodyPr/>
          <a:lstStyle/>
          <a:p>
            <a:r>
              <a:rPr lang="en-US" dirty="0"/>
              <a:t>Cells may be classified as acidophilic, basophilic or </a:t>
            </a:r>
            <a:r>
              <a:rPr lang="en-US" dirty="0" err="1"/>
              <a:t>chromophobic</a:t>
            </a:r>
            <a:r>
              <a:rPr lang="en-US" dirty="0"/>
              <a:t> based on </a:t>
            </a:r>
            <a:r>
              <a:rPr lang="en-US" dirty="0" err="1"/>
              <a:t>tinctorial</a:t>
            </a:r>
            <a:r>
              <a:rPr lang="en-US" dirty="0"/>
              <a:t> differences; this usually correlates with content of hormone containing secretory cells</a:t>
            </a:r>
          </a:p>
        </p:txBody>
      </p:sp>
      <p:pic>
        <p:nvPicPr>
          <p:cNvPr id="4" name="Picture 2" descr="S01871-024-f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7"/>
          <a:stretch/>
        </p:blipFill>
        <p:spPr bwMode="auto">
          <a:xfrm>
            <a:off x="3937030" y="3378118"/>
            <a:ext cx="4784035" cy="3138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21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hormone secreting adenoma</a:t>
            </a:r>
            <a:br>
              <a:rPr lang="en-US" dirty="0"/>
            </a:br>
            <a:r>
              <a:rPr lang="en-US" dirty="0"/>
              <a:t>Histology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9634" y="2603500"/>
            <a:ext cx="11547566" cy="3416300"/>
          </a:xfrm>
        </p:spPr>
        <p:txBody>
          <a:bodyPr>
            <a:normAutofit/>
          </a:bodyPr>
          <a:lstStyle/>
          <a:p>
            <a:r>
              <a:rPr lang="en-US" altLang="ar-SA" dirty="0"/>
              <a:t>Composed of granular  ACIDOPHILIC cells and may be mixed with prolactin secretion.</a:t>
            </a:r>
          </a:p>
          <a:p>
            <a:endParaRPr lang="en-US" altLang="ar-SA" dirty="0"/>
          </a:p>
        </p:txBody>
      </p:sp>
      <p:pic>
        <p:nvPicPr>
          <p:cNvPr id="2050" name="Picture 2" descr="Growth Hormone Secreting Adenoma - an overview | ScienceDirect Top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9" b="50331"/>
          <a:stretch/>
        </p:blipFill>
        <p:spPr bwMode="auto">
          <a:xfrm>
            <a:off x="3200401" y="3234327"/>
            <a:ext cx="5525588" cy="357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6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1583" y="779430"/>
            <a:ext cx="4497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De Quervain Thyroiditis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629" t="16339" r="24566" b="14375"/>
          <a:stretch/>
        </p:blipFill>
        <p:spPr>
          <a:xfrm>
            <a:off x="1644409" y="2290165"/>
            <a:ext cx="3856639" cy="2899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29" t="15088" r="24466" b="12947"/>
          <a:stretch/>
        </p:blipFill>
        <p:spPr>
          <a:xfrm>
            <a:off x="6364321" y="2223526"/>
            <a:ext cx="386180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6272" y="1150491"/>
            <a:ext cx="8141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ahoma" pitchFamily="34" charset="0"/>
                <a:cs typeface="Tahoma" pitchFamily="34" charset="0"/>
              </a:rPr>
              <a:t>SUBACUTE LYMPHOCYTIC THYROIDITIS : (Silent)</a:t>
            </a:r>
            <a:endParaRPr lang="en-US" sz="2800" dirty="0"/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2"/>
          <a:stretch/>
        </p:blipFill>
        <p:spPr bwMode="auto">
          <a:xfrm>
            <a:off x="4687030" y="2707218"/>
            <a:ext cx="422846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6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0102" y="1336021"/>
            <a:ext cx="279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Reidel’s Thyroiditis</a:t>
            </a:r>
          </a:p>
        </p:txBody>
      </p:sp>
      <p:pic>
        <p:nvPicPr>
          <p:cNvPr id="3" name="Picture 11" descr="Riedel's thyroid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26" y="2492355"/>
            <a:ext cx="5225143" cy="39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28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5095" y="328856"/>
            <a:ext cx="3061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/>
              <a:t>GRAVE’S DISEASE </a:t>
            </a:r>
            <a:endParaRPr lang="en-US" sz="2800" dirty="0"/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1088888"/>
            <a:ext cx="3366802" cy="24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2" y="1043168"/>
            <a:ext cx="3650387" cy="24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05" y="1043168"/>
            <a:ext cx="3332207" cy="27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5" y="4145848"/>
            <a:ext cx="3541214" cy="23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16" t="29374" r="32697" b="10090"/>
          <a:stretch/>
        </p:blipFill>
        <p:spPr>
          <a:xfrm>
            <a:off x="1094251" y="2278507"/>
            <a:ext cx="4441371" cy="3203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33" t="15982" r="25369" b="18839"/>
          <a:stretch/>
        </p:blipFill>
        <p:spPr>
          <a:xfrm>
            <a:off x="7010167" y="2200963"/>
            <a:ext cx="4591543" cy="3358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4781" y="489178"/>
            <a:ext cx="4586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Graves disease</a:t>
            </a:r>
          </a:p>
        </p:txBody>
      </p:sp>
    </p:spTree>
    <p:extLst>
      <p:ext uri="{BB962C8B-B14F-4D97-AF65-F5344CB8AC3E}">
        <p14:creationId xmlns:p14="http://schemas.microsoft.com/office/powerpoint/2010/main" val="27987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5142" y="646908"/>
            <a:ext cx="4614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DIFFUSE &amp; MULTINODULAR GOITRE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217" t="18015" r="40216" b="21691"/>
          <a:stretch/>
        </p:blipFill>
        <p:spPr>
          <a:xfrm>
            <a:off x="8204851" y="1606296"/>
            <a:ext cx="2675964" cy="4410635"/>
          </a:xfrm>
          <a:prstGeom prst="rect">
            <a:avLst/>
          </a:prstGeom>
        </p:spPr>
      </p:pic>
      <p:pic>
        <p:nvPicPr>
          <p:cNvPr id="4" name="Picture 2" descr="https://v2.pathorama.ch/storage/samples/000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77" y="2148801"/>
            <a:ext cx="4468211" cy="33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8505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7AC4884C95D4CB4238C02B12F4ACC" ma:contentTypeVersion="4" ma:contentTypeDescription="Create a new document." ma:contentTypeScope="" ma:versionID="b971c4baf925a35b5be0f95bcb51a104">
  <xsd:schema xmlns:xsd="http://www.w3.org/2001/XMLSchema" xmlns:xs="http://www.w3.org/2001/XMLSchema" xmlns:p="http://schemas.microsoft.com/office/2006/metadata/properties" xmlns:ns2="ffbcef49-a3fb-4f76-9e7b-dfcf4d50abc5" targetNamespace="http://schemas.microsoft.com/office/2006/metadata/properties" ma:root="true" ma:fieldsID="494ae37b5a6197e0b94ec1bc3c4a0b50" ns2:_="">
    <xsd:import namespace="ffbcef49-a3fb-4f76-9e7b-dfcf4d50ab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cef49-a3fb-4f76-9e7b-dfcf4d50a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2E3971-24F9-43AF-BCC9-FF5C5813F3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E9ED43-5AC9-4053-918B-D305E6AF2AA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fbcef49-a3fb-4f76-9e7b-dfcf4d50ab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126</TotalTime>
  <Words>133</Words>
  <Application>Microsoft Office PowerPoint</Application>
  <PresentationFormat>Widescreen</PresentationFormat>
  <Paragraphs>30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Droplet</vt:lpstr>
      <vt:lpstr>Endocrine module pathology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Follicular adenoma</vt:lpstr>
      <vt:lpstr>Papillary Carcinoma</vt:lpstr>
      <vt:lpstr>PowerPoint Presentation</vt:lpstr>
      <vt:lpstr>PowerPoint Presentation</vt:lpstr>
      <vt:lpstr>Follicular Carcinoma</vt:lpstr>
      <vt:lpstr>PowerPoint Presentation</vt:lpstr>
      <vt:lpstr>Anaplastic Carcinoma</vt:lpstr>
      <vt:lpstr>Medullary Carcinoma.</vt:lpstr>
      <vt:lpstr>PowerPoint Presentation</vt:lpstr>
      <vt:lpstr>Diabetes mellitus.</vt:lpstr>
      <vt:lpstr>Diabetic macrovascular disease</vt:lpstr>
      <vt:lpstr>Diabetic nephropathy</vt:lpstr>
      <vt:lpstr>diabetic retinopathy.</vt:lpstr>
      <vt:lpstr>Cushing syndrome</vt:lpstr>
      <vt:lpstr>PowerPoint Presentation</vt:lpstr>
      <vt:lpstr>ADRENALCORTICAL TUMORS</vt:lpstr>
      <vt:lpstr>PowerPoint Presentation</vt:lpstr>
      <vt:lpstr>pheochromocytoma</vt:lpstr>
      <vt:lpstr>Gross morphology of pituitary adenoma</vt:lpstr>
      <vt:lpstr>Histologic features of pituitary adenoma</vt:lpstr>
      <vt:lpstr>Growth hormone secreting adenoma Histology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module pathology lab</dc:title>
  <dc:creator>Admin</dc:creator>
  <cp:lastModifiedBy>علي عبد الرحمن علي الضمور</cp:lastModifiedBy>
  <cp:revision>11</cp:revision>
  <dcterms:created xsi:type="dcterms:W3CDTF">2023-05-16T19:15:03Z</dcterms:created>
  <dcterms:modified xsi:type="dcterms:W3CDTF">2024-05-19T09:36:34Z</dcterms:modified>
</cp:coreProperties>
</file>